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nva Sans Bold" panose="020B0604020202020204" charset="0"/>
      <p:regular r:id="rId13"/>
    </p:embeddedFont>
    <p:embeddedFont>
      <p:font typeface="Lexend Deca" panose="020B0604020202020204" charset="0"/>
      <p:regular r:id="rId14"/>
    </p:embeddedFont>
    <p:embeddedFont>
      <p:font typeface="Roboto" panose="020F0502020204030204" pitchFamily="2" charset="0"/>
      <p:regular r:id="rId15"/>
    </p:embeddedFont>
    <p:embeddedFont>
      <p:font typeface="Roboto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93" y="2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2.sv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learn.rotary.org/pages/36/course-catalogs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224" y="-1485522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0" y="0"/>
                </a:moveTo>
                <a:lnTo>
                  <a:pt x="13258043" y="0"/>
                </a:lnTo>
                <a:lnTo>
                  <a:pt x="13258043" y="13258044"/>
                </a:lnTo>
                <a:lnTo>
                  <a:pt x="0" y="132580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074089" y="-687819"/>
            <a:ext cx="11662638" cy="1166263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27433" y="1960776"/>
            <a:ext cx="6365448" cy="636544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1911867" y="7125994"/>
            <a:ext cx="6418275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1837902" y="7125994"/>
            <a:ext cx="1426244" cy="0"/>
          </a:xfrm>
          <a:prstGeom prst="line">
            <a:avLst/>
          </a:prstGeom>
          <a:ln w="133350" cap="rnd">
            <a:solidFill>
              <a:srgbClr val="FFC23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773819" y="2307174"/>
            <a:ext cx="5672675" cy="5672652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06" r="-249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837902" y="2927644"/>
            <a:ext cx="8935917" cy="2047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9"/>
              </a:lnSpc>
              <a:spcBef>
                <a:spcPct val="0"/>
              </a:spcBef>
            </a:pPr>
            <a:r>
              <a:rPr lang="en-US" sz="11999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37902" y="4830469"/>
            <a:ext cx="8935917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Council of Regional Exchange Leaders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3246892" y="-1485522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3" y="0"/>
                </a:moveTo>
                <a:lnTo>
                  <a:pt x="0" y="0"/>
                </a:lnTo>
                <a:lnTo>
                  <a:pt x="0" y="13258044"/>
                </a:lnTo>
                <a:lnTo>
                  <a:pt x="13258043" y="13258044"/>
                </a:lnTo>
                <a:lnTo>
                  <a:pt x="132580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362335" y="-2314147"/>
            <a:ext cx="15558547" cy="1555854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577922" y="4985301"/>
            <a:ext cx="2568233" cy="626007"/>
          </a:xfrm>
          <a:custGeom>
            <a:avLst/>
            <a:gdLst/>
            <a:ahLst/>
            <a:cxnLst/>
            <a:rect l="l" t="t" r="r" b="b"/>
            <a:pathLst>
              <a:path w="2568233" h="626007">
                <a:moveTo>
                  <a:pt x="0" y="0"/>
                </a:moveTo>
                <a:lnTo>
                  <a:pt x="2568233" y="0"/>
                </a:lnTo>
                <a:lnTo>
                  <a:pt x="2568233" y="626006"/>
                </a:lnTo>
                <a:lnTo>
                  <a:pt x="0" y="6260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1562727" y="4828632"/>
            <a:ext cx="1788962" cy="939343"/>
          </a:xfrm>
          <a:custGeom>
            <a:avLst/>
            <a:gdLst/>
            <a:ahLst/>
            <a:cxnLst/>
            <a:rect l="l" t="t" r="r" b="b"/>
            <a:pathLst>
              <a:path w="1788962" h="939343">
                <a:moveTo>
                  <a:pt x="0" y="0"/>
                </a:moveTo>
                <a:lnTo>
                  <a:pt x="1788962" y="0"/>
                </a:lnTo>
                <a:lnTo>
                  <a:pt x="1788962" y="939344"/>
                </a:lnTo>
                <a:lnTo>
                  <a:pt x="0" y="939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5067300"/>
            <a:ext cx="9503053" cy="3967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 needed a bridge and an advisory network between Rotary International (RI) and RYE Districts/Multidistricts to:</a:t>
            </a:r>
          </a:p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Act &amp; Impact:</a:t>
            </a:r>
            <a:r>
              <a:rPr lang="en-US" sz="27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Respond swiftly and effectively to opportunities and challenges.</a:t>
            </a:r>
          </a:p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Harmonise &amp; Share:</a:t>
            </a:r>
            <a:r>
              <a:rPr lang="en-US" sz="27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Exchange best practices and align efforts for greater synergy. </a:t>
            </a:r>
          </a:p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Prevent &amp; Solve: </a:t>
            </a:r>
            <a:r>
              <a:rPr lang="en-US" sz="27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Anticipate issues and provide solutions when problems arise.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714082"/>
            <a:ext cx="8008163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6999">
                <a:solidFill>
                  <a:srgbClr val="DDA427"/>
                </a:solidFill>
                <a:latin typeface="Lexend Deca"/>
                <a:ea typeface="Lexend Deca"/>
                <a:cs typeface="Lexend Deca"/>
                <a:sym typeface="Lexend Deca"/>
              </a:rPr>
              <a:t>Why did we need COREL?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43434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376669" y="4339039"/>
            <a:ext cx="1433597" cy="172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51"/>
              </a:lnSpc>
            </a:pPr>
            <a:r>
              <a:rPr lang="en-US" sz="1010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011491" y="9258300"/>
            <a:ext cx="1445294" cy="0"/>
          </a:xfrm>
          <a:prstGeom prst="line">
            <a:avLst/>
          </a:prstGeom>
          <a:ln w="38100" cap="flat">
            <a:solidFill>
              <a:srgbClr val="FFC23A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311387" y="981075"/>
            <a:ext cx="3947913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REALLYGREATSITE.COM</a:t>
            </a:r>
          </a:p>
        </p:txBody>
      </p:sp>
      <p:sp>
        <p:nvSpPr>
          <p:cNvPr id="4" name="Freeform 4"/>
          <p:cNvSpPr/>
          <p:nvPr/>
        </p:nvSpPr>
        <p:spPr>
          <a:xfrm flipH="1">
            <a:off x="2514978" y="-1676986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4" y="0"/>
                </a:moveTo>
                <a:lnTo>
                  <a:pt x="0" y="0"/>
                </a:lnTo>
                <a:lnTo>
                  <a:pt x="0" y="13258044"/>
                </a:lnTo>
                <a:lnTo>
                  <a:pt x="13258044" y="13258044"/>
                </a:lnTo>
                <a:lnTo>
                  <a:pt x="132580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1011491" y="9239250"/>
            <a:ext cx="1445294" cy="0"/>
          </a:xfrm>
          <a:prstGeom prst="line">
            <a:avLst/>
          </a:prstGeom>
          <a:ln w="38100" cap="flat">
            <a:solidFill>
              <a:srgbClr val="FFC23A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11491" y="3867242"/>
            <a:ext cx="4438848" cy="863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consists of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1491" y="2797267"/>
            <a:ext cx="7301227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3915" y="5085283"/>
            <a:ext cx="5057985" cy="584307"/>
            <a:chOff x="0" y="0"/>
            <a:chExt cx="6743981" cy="7790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93200" y="-4940"/>
              <a:ext cx="5550781" cy="6417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Presidents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64775" y="-2294060"/>
            <a:ext cx="14930342" cy="149303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11491" y="5936289"/>
            <a:ext cx="628718" cy="584307"/>
          </a:xfrm>
          <a:custGeom>
            <a:avLst/>
            <a:gdLst/>
            <a:ahLst/>
            <a:cxnLst/>
            <a:rect l="l" t="t" r="r" b="b"/>
            <a:pathLst>
              <a:path w="628718" h="584307">
                <a:moveTo>
                  <a:pt x="0" y="0"/>
                </a:moveTo>
                <a:lnTo>
                  <a:pt x="628718" y="0"/>
                </a:lnTo>
                <a:lnTo>
                  <a:pt x="628718" y="584307"/>
                </a:lnTo>
                <a:lnTo>
                  <a:pt x="0" y="584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011491" y="6787296"/>
            <a:ext cx="5057985" cy="584307"/>
            <a:chOff x="0" y="0"/>
            <a:chExt cx="6743981" cy="77907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93200" y="-4940"/>
              <a:ext cx="5550781" cy="6417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Presidents-Elect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6678005" y="1951544"/>
            <a:ext cx="11301259" cy="6074427"/>
          </a:xfrm>
          <a:custGeom>
            <a:avLst/>
            <a:gdLst/>
            <a:ahLst/>
            <a:cxnLst/>
            <a:rect l="l" t="t" r="r" b="b"/>
            <a:pathLst>
              <a:path w="11301259" h="6074427">
                <a:moveTo>
                  <a:pt x="0" y="0"/>
                </a:moveTo>
                <a:lnTo>
                  <a:pt x="11301259" y="0"/>
                </a:lnTo>
                <a:lnTo>
                  <a:pt x="11301259" y="6074427"/>
                </a:lnTo>
                <a:lnTo>
                  <a:pt x="0" y="60744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6170396" y="6520596"/>
            <a:ext cx="897678" cy="901983"/>
          </a:xfrm>
          <a:custGeom>
            <a:avLst/>
            <a:gdLst/>
            <a:ahLst/>
            <a:cxnLst/>
            <a:rect l="l" t="t" r="r" b="b"/>
            <a:pathLst>
              <a:path w="897678" h="901983">
                <a:moveTo>
                  <a:pt x="0" y="0"/>
                </a:moveTo>
                <a:lnTo>
                  <a:pt x="897678" y="0"/>
                </a:lnTo>
                <a:lnTo>
                  <a:pt x="897678" y="901984"/>
                </a:lnTo>
                <a:lnTo>
                  <a:pt x="0" y="9019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995778" y="4586790"/>
            <a:ext cx="899683" cy="333613"/>
          </a:xfrm>
          <a:custGeom>
            <a:avLst/>
            <a:gdLst/>
            <a:ahLst/>
            <a:cxnLst/>
            <a:rect l="l" t="t" r="r" b="b"/>
            <a:pathLst>
              <a:path w="899683" h="333613">
                <a:moveTo>
                  <a:pt x="0" y="0"/>
                </a:moveTo>
                <a:lnTo>
                  <a:pt x="899683" y="0"/>
                </a:lnTo>
                <a:lnTo>
                  <a:pt x="899683" y="333613"/>
                </a:lnTo>
                <a:lnTo>
                  <a:pt x="0" y="3336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1947" b="-877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8137715" y="2861083"/>
            <a:ext cx="851098" cy="800313"/>
          </a:xfrm>
          <a:custGeom>
            <a:avLst/>
            <a:gdLst/>
            <a:ahLst/>
            <a:cxnLst/>
            <a:rect l="l" t="t" r="r" b="b"/>
            <a:pathLst>
              <a:path w="851098" h="800313">
                <a:moveTo>
                  <a:pt x="0" y="0"/>
                </a:moveTo>
                <a:lnTo>
                  <a:pt x="851099" y="0"/>
                </a:lnTo>
                <a:lnTo>
                  <a:pt x="851099" y="800313"/>
                </a:lnTo>
                <a:lnTo>
                  <a:pt x="0" y="8003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3857" r="-306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8563265" y="6520596"/>
            <a:ext cx="1796505" cy="713820"/>
          </a:xfrm>
          <a:custGeom>
            <a:avLst/>
            <a:gdLst/>
            <a:ahLst/>
            <a:cxnLst/>
            <a:rect l="l" t="t" r="r" b="b"/>
            <a:pathLst>
              <a:path w="1796505" h="713820">
                <a:moveTo>
                  <a:pt x="0" y="0"/>
                </a:moveTo>
                <a:lnTo>
                  <a:pt x="1796504" y="0"/>
                </a:lnTo>
                <a:lnTo>
                  <a:pt x="1796504" y="713821"/>
                </a:lnTo>
                <a:lnTo>
                  <a:pt x="0" y="713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0109223" y="5445071"/>
            <a:ext cx="1028879" cy="783372"/>
          </a:xfrm>
          <a:custGeom>
            <a:avLst/>
            <a:gdLst/>
            <a:ahLst/>
            <a:cxnLst/>
            <a:rect l="l" t="t" r="r" b="b"/>
            <a:pathLst>
              <a:path w="1028879" h="783372">
                <a:moveTo>
                  <a:pt x="0" y="0"/>
                </a:moveTo>
                <a:lnTo>
                  <a:pt x="1028879" y="0"/>
                </a:lnTo>
                <a:lnTo>
                  <a:pt x="1028879" y="783372"/>
                </a:lnTo>
                <a:lnTo>
                  <a:pt x="0" y="7833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1744503" y="3392058"/>
            <a:ext cx="1168263" cy="1159919"/>
          </a:xfrm>
          <a:custGeom>
            <a:avLst/>
            <a:gdLst/>
            <a:ahLst/>
            <a:cxnLst/>
            <a:rect l="l" t="t" r="r" b="b"/>
            <a:pathLst>
              <a:path w="1168263" h="1159919">
                <a:moveTo>
                  <a:pt x="0" y="0"/>
                </a:moveTo>
                <a:lnTo>
                  <a:pt x="1168263" y="0"/>
                </a:lnTo>
                <a:lnTo>
                  <a:pt x="1168263" y="1159918"/>
                </a:lnTo>
                <a:lnTo>
                  <a:pt x="0" y="115991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5781697" y="5169822"/>
            <a:ext cx="837538" cy="550498"/>
          </a:xfrm>
          <a:custGeom>
            <a:avLst/>
            <a:gdLst/>
            <a:ahLst/>
            <a:cxnLst/>
            <a:rect l="l" t="t" r="r" b="b"/>
            <a:pathLst>
              <a:path w="837538" h="550498">
                <a:moveTo>
                  <a:pt x="0" y="0"/>
                </a:moveTo>
                <a:lnTo>
                  <a:pt x="837538" y="0"/>
                </a:lnTo>
                <a:lnTo>
                  <a:pt x="837538" y="550497"/>
                </a:lnTo>
                <a:lnTo>
                  <a:pt x="0" y="5504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37603" t="-19170" r="-4800" b="-246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011491" y="7562103"/>
            <a:ext cx="5110409" cy="5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of regional groups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06391" y="5913534"/>
            <a:ext cx="4358384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Immediate Past Presidents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636482" y="7587821"/>
            <a:ext cx="1965506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Rotary Youth Exchange Australia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670976" y="4952036"/>
            <a:ext cx="1965506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South Asia Youth Exchange Network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580511" y="3661396"/>
            <a:ext cx="1965506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North America Youth Exchange Network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623663" y="6180818"/>
            <a:ext cx="236839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Associação Brasileira de Intercâmbio de Jovens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023717" y="7279847"/>
            <a:ext cx="2578003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Latinoamérica Intercambio de Jóvenes de Rotary International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41991" y="4586790"/>
            <a:ext cx="217328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Europe-Eastern Mediterranean-Africa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285344" y="5669589"/>
            <a:ext cx="1965506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East Asia Youth Exchange Network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55233" y="-1157240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0" y="0"/>
                </a:moveTo>
                <a:lnTo>
                  <a:pt x="13258043" y="0"/>
                </a:lnTo>
                <a:lnTo>
                  <a:pt x="13258043" y="13258044"/>
                </a:lnTo>
                <a:lnTo>
                  <a:pt x="0" y="132580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411333" y="2042346"/>
            <a:ext cx="9730176" cy="973017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735596" y="2366627"/>
            <a:ext cx="9081649" cy="9081612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36362" r="-136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/>
          <p:cNvSpPr/>
          <p:nvPr/>
        </p:nvSpPr>
        <p:spPr>
          <a:xfrm>
            <a:off x="848521" y="9239250"/>
            <a:ext cx="1445294" cy="0"/>
          </a:xfrm>
          <a:prstGeom prst="line">
            <a:avLst/>
          </a:prstGeom>
          <a:ln w="38100" cap="flat">
            <a:solidFill>
              <a:srgbClr val="FFC23A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11491" y="2570290"/>
            <a:ext cx="7301227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Our Goals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48521" y="3817502"/>
            <a:ext cx="6147599" cy="2857091"/>
            <a:chOff x="0" y="0"/>
            <a:chExt cx="8196798" cy="3809455"/>
          </a:xfrm>
        </p:grpSpPr>
        <p:sp>
          <p:nvSpPr>
            <p:cNvPr id="12" name="Freeform 12"/>
            <p:cNvSpPr/>
            <p:nvPr/>
          </p:nvSpPr>
          <p:spPr>
            <a:xfrm>
              <a:off x="0" y="2982906"/>
              <a:ext cx="8196798" cy="826549"/>
            </a:xfrm>
            <a:custGeom>
              <a:avLst/>
              <a:gdLst/>
              <a:ahLst/>
              <a:cxnLst/>
              <a:rect l="l" t="t" r="r" b="b"/>
              <a:pathLst>
                <a:path w="8196798" h="826549">
                  <a:moveTo>
                    <a:pt x="0" y="0"/>
                  </a:moveTo>
                  <a:lnTo>
                    <a:pt x="8196798" y="0"/>
                  </a:lnTo>
                  <a:lnTo>
                    <a:pt x="8196798" y="826549"/>
                  </a:lnTo>
                  <a:lnTo>
                    <a:pt x="0" y="826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10034" r="-72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17293" y="0"/>
              <a:ext cx="7979505" cy="3293359"/>
            </a:xfrm>
            <a:custGeom>
              <a:avLst/>
              <a:gdLst/>
              <a:ahLst/>
              <a:cxnLst/>
              <a:rect l="l" t="t" r="r" b="b"/>
              <a:pathLst>
                <a:path w="7979505" h="3293359">
                  <a:moveTo>
                    <a:pt x="0" y="0"/>
                  </a:moveTo>
                  <a:lnTo>
                    <a:pt x="7979505" y="0"/>
                  </a:lnTo>
                  <a:lnTo>
                    <a:pt x="7979505" y="3293359"/>
                  </a:lnTo>
                  <a:lnTo>
                    <a:pt x="0" y="3293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562930" y="512332"/>
              <a:ext cx="424180" cy="424180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23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1346913" y="436132"/>
              <a:ext cx="6506134" cy="2622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343434"/>
                  </a:solidFill>
                  <a:latin typeface="Roboto"/>
                  <a:ea typeface="Roboto"/>
                  <a:cs typeface="Roboto"/>
                  <a:sym typeface="Roboto"/>
                </a:rPr>
                <a:t>Facilitate and Coordinate Cooperation among the regional leaders of Youth Exchange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4662105" y="8046194"/>
            <a:ext cx="5984629" cy="603478"/>
          </a:xfrm>
          <a:custGeom>
            <a:avLst/>
            <a:gdLst/>
            <a:ahLst/>
            <a:cxnLst/>
            <a:rect l="l" t="t" r="r" b="b"/>
            <a:pathLst>
              <a:path w="5984629" h="603478">
                <a:moveTo>
                  <a:pt x="0" y="0"/>
                </a:moveTo>
                <a:lnTo>
                  <a:pt x="5984629" y="0"/>
                </a:lnTo>
                <a:lnTo>
                  <a:pt x="5984629" y="603478"/>
                </a:lnTo>
                <a:lnTo>
                  <a:pt x="0" y="6034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0000"/>
            </a:blip>
            <a:stretch>
              <a:fillRect t="-110034" r="-72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7144117" y="3817502"/>
            <a:ext cx="6147599" cy="2857091"/>
            <a:chOff x="0" y="0"/>
            <a:chExt cx="8196798" cy="3809455"/>
          </a:xfrm>
        </p:grpSpPr>
        <p:sp>
          <p:nvSpPr>
            <p:cNvPr id="20" name="Freeform 20"/>
            <p:cNvSpPr/>
            <p:nvPr/>
          </p:nvSpPr>
          <p:spPr>
            <a:xfrm>
              <a:off x="0" y="2982906"/>
              <a:ext cx="8196798" cy="826549"/>
            </a:xfrm>
            <a:custGeom>
              <a:avLst/>
              <a:gdLst/>
              <a:ahLst/>
              <a:cxnLst/>
              <a:rect l="l" t="t" r="r" b="b"/>
              <a:pathLst>
                <a:path w="8196798" h="826549">
                  <a:moveTo>
                    <a:pt x="0" y="0"/>
                  </a:moveTo>
                  <a:lnTo>
                    <a:pt x="8196798" y="0"/>
                  </a:lnTo>
                  <a:lnTo>
                    <a:pt x="8196798" y="826549"/>
                  </a:lnTo>
                  <a:lnTo>
                    <a:pt x="0" y="826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10034" r="-72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17293" y="0"/>
              <a:ext cx="7979505" cy="3293359"/>
            </a:xfrm>
            <a:custGeom>
              <a:avLst/>
              <a:gdLst/>
              <a:ahLst/>
              <a:cxnLst/>
              <a:rect l="l" t="t" r="r" b="b"/>
              <a:pathLst>
                <a:path w="7979505" h="3293359">
                  <a:moveTo>
                    <a:pt x="0" y="0"/>
                  </a:moveTo>
                  <a:lnTo>
                    <a:pt x="7979505" y="0"/>
                  </a:lnTo>
                  <a:lnTo>
                    <a:pt x="7979505" y="3293359"/>
                  </a:lnTo>
                  <a:lnTo>
                    <a:pt x="0" y="3293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562930" y="512332"/>
              <a:ext cx="424180" cy="424180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23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1346913" y="436132"/>
              <a:ext cx="6506134" cy="19625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343434"/>
                  </a:solidFill>
                  <a:latin typeface="Roboto"/>
                  <a:ea typeface="Roboto"/>
                  <a:cs typeface="Roboto"/>
                  <a:sym typeface="Roboto"/>
                </a:rPr>
                <a:t>Strengthen Collaboration with Rotary International.</a:t>
              </a:r>
            </a:p>
            <a:p>
              <a:pPr algn="l">
                <a:lnSpc>
                  <a:spcPts val="3919"/>
                </a:lnSpc>
                <a:spcBef>
                  <a:spcPct val="0"/>
                </a:spcBef>
              </a:pPr>
              <a:endParaRPr lang="en-US" sz="2799">
                <a:solidFill>
                  <a:srgbClr val="34343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48521" y="6617648"/>
            <a:ext cx="6147599" cy="2857091"/>
            <a:chOff x="0" y="0"/>
            <a:chExt cx="8196798" cy="3809455"/>
          </a:xfrm>
        </p:grpSpPr>
        <p:sp>
          <p:nvSpPr>
            <p:cNvPr id="27" name="Freeform 27"/>
            <p:cNvSpPr/>
            <p:nvPr/>
          </p:nvSpPr>
          <p:spPr>
            <a:xfrm>
              <a:off x="0" y="2982906"/>
              <a:ext cx="8196798" cy="826549"/>
            </a:xfrm>
            <a:custGeom>
              <a:avLst/>
              <a:gdLst/>
              <a:ahLst/>
              <a:cxnLst/>
              <a:rect l="l" t="t" r="r" b="b"/>
              <a:pathLst>
                <a:path w="8196798" h="826549">
                  <a:moveTo>
                    <a:pt x="0" y="0"/>
                  </a:moveTo>
                  <a:lnTo>
                    <a:pt x="8196798" y="0"/>
                  </a:lnTo>
                  <a:lnTo>
                    <a:pt x="8196798" y="826549"/>
                  </a:lnTo>
                  <a:lnTo>
                    <a:pt x="0" y="826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10034" r="-72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17293" y="0"/>
              <a:ext cx="7979505" cy="3293359"/>
            </a:xfrm>
            <a:custGeom>
              <a:avLst/>
              <a:gdLst/>
              <a:ahLst/>
              <a:cxnLst/>
              <a:rect l="l" t="t" r="r" b="b"/>
              <a:pathLst>
                <a:path w="7979505" h="3293359">
                  <a:moveTo>
                    <a:pt x="0" y="0"/>
                  </a:moveTo>
                  <a:lnTo>
                    <a:pt x="7979505" y="0"/>
                  </a:lnTo>
                  <a:lnTo>
                    <a:pt x="7979505" y="3293359"/>
                  </a:lnTo>
                  <a:lnTo>
                    <a:pt x="0" y="3293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562930" y="512332"/>
              <a:ext cx="424180" cy="424180"/>
              <a:chOff x="0" y="0"/>
              <a:chExt cx="812800" cy="8128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23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346913" y="436132"/>
              <a:ext cx="6506134" cy="19625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343434"/>
                  </a:solidFill>
                  <a:latin typeface="Roboto"/>
                  <a:ea typeface="Roboto"/>
                  <a:cs typeface="Roboto"/>
                  <a:sym typeface="Roboto"/>
                </a:rPr>
                <a:t>Promote Joint Actions among regional groups and support active interaction.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144117" y="6617648"/>
            <a:ext cx="6147599" cy="2857091"/>
            <a:chOff x="0" y="0"/>
            <a:chExt cx="8196798" cy="3809455"/>
          </a:xfrm>
        </p:grpSpPr>
        <p:sp>
          <p:nvSpPr>
            <p:cNvPr id="34" name="Freeform 34"/>
            <p:cNvSpPr/>
            <p:nvPr/>
          </p:nvSpPr>
          <p:spPr>
            <a:xfrm>
              <a:off x="0" y="2982906"/>
              <a:ext cx="8196798" cy="826549"/>
            </a:xfrm>
            <a:custGeom>
              <a:avLst/>
              <a:gdLst/>
              <a:ahLst/>
              <a:cxnLst/>
              <a:rect l="l" t="t" r="r" b="b"/>
              <a:pathLst>
                <a:path w="8196798" h="826549">
                  <a:moveTo>
                    <a:pt x="0" y="0"/>
                  </a:moveTo>
                  <a:lnTo>
                    <a:pt x="8196798" y="0"/>
                  </a:lnTo>
                  <a:lnTo>
                    <a:pt x="8196798" y="826549"/>
                  </a:lnTo>
                  <a:lnTo>
                    <a:pt x="0" y="826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10034" r="-72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217293" y="0"/>
              <a:ext cx="7979505" cy="3293359"/>
            </a:xfrm>
            <a:custGeom>
              <a:avLst/>
              <a:gdLst/>
              <a:ahLst/>
              <a:cxnLst/>
              <a:rect l="l" t="t" r="r" b="b"/>
              <a:pathLst>
                <a:path w="7979505" h="3293359">
                  <a:moveTo>
                    <a:pt x="0" y="0"/>
                  </a:moveTo>
                  <a:lnTo>
                    <a:pt x="7979505" y="0"/>
                  </a:lnTo>
                  <a:lnTo>
                    <a:pt x="7979505" y="3293359"/>
                  </a:lnTo>
                  <a:lnTo>
                    <a:pt x="0" y="3293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562930" y="512332"/>
              <a:ext cx="424180" cy="424180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23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1346913" y="436132"/>
              <a:ext cx="6506134" cy="2622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343434"/>
                  </a:solidFill>
                  <a:latin typeface="Roboto"/>
                  <a:ea typeface="Roboto"/>
                  <a:cs typeface="Roboto"/>
                  <a:sym typeface="Roboto"/>
                </a:rPr>
                <a:t>Build Communication Bridges between Regional Groups, their District &amp; Multi-Districts and Rotary International.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39250"/>
            <a:ext cx="1445294" cy="0"/>
          </a:xfrm>
          <a:prstGeom prst="line">
            <a:avLst/>
          </a:prstGeom>
          <a:ln w="38100" cap="flat">
            <a:solidFill>
              <a:srgbClr val="FFC23A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7785416" y="-1485522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3" y="0"/>
                </a:moveTo>
                <a:lnTo>
                  <a:pt x="0" y="0"/>
                </a:lnTo>
                <a:lnTo>
                  <a:pt x="0" y="13258044"/>
                </a:lnTo>
                <a:lnTo>
                  <a:pt x="13258043" y="13258044"/>
                </a:lnTo>
                <a:lnTo>
                  <a:pt x="132580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226839" y="4023899"/>
            <a:ext cx="15834322" cy="0"/>
          </a:xfrm>
          <a:prstGeom prst="line">
            <a:avLst/>
          </a:prstGeom>
          <a:ln w="38100" cap="flat">
            <a:solidFill>
              <a:srgbClr val="FFC23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5431634" y="3686109"/>
            <a:ext cx="675581" cy="67558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29344" y="3686109"/>
            <a:ext cx="675581" cy="67558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831365" y="3686109"/>
            <a:ext cx="675581" cy="67558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31096" y="3686109"/>
            <a:ext cx="675581" cy="67558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630827" y="3686109"/>
            <a:ext cx="675581" cy="67558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493386" y="2040564"/>
            <a:ext cx="7301227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What’s Next?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3836" y="4585131"/>
            <a:ext cx="2786598" cy="276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Act as a Council for International Leaders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Share best practices, address regional challenges, discuss conference themes, and coordinate educational offerings.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376126" y="4585131"/>
            <a:ext cx="2786598" cy="276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Support Existing and Emerging Regions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Help regional groups and areas without regional groups to develop and maintain strong, effective structures.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750701" y="4585131"/>
            <a:ext cx="2786598" cy="215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 the Global Voice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Represent youth exchange chairs worldwide as the de facto international youth exchange committee.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75588" y="4585131"/>
            <a:ext cx="2786598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Standardise Resources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Create and maintain uniform documents for fair, efficient exchange administration.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575319" y="4585131"/>
            <a:ext cx="2786598" cy="215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 the Go-To Resource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Serve as the primary international support hub for youth exchange officers.</a:t>
            </a:r>
          </a:p>
          <a:p>
            <a:pPr algn="ctr">
              <a:lnSpc>
                <a:spcPts val="2400"/>
              </a:lnSpc>
            </a:pPr>
            <a:endParaRPr lang="en-US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6407650" y="-1898181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4" y="0"/>
                </a:moveTo>
                <a:lnTo>
                  <a:pt x="0" y="0"/>
                </a:lnTo>
                <a:lnTo>
                  <a:pt x="0" y="13258043"/>
                </a:lnTo>
                <a:lnTo>
                  <a:pt x="13258044" y="13258043"/>
                </a:lnTo>
                <a:lnTo>
                  <a:pt x="132580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11491" y="4468114"/>
            <a:ext cx="628718" cy="584307"/>
          </a:xfrm>
          <a:custGeom>
            <a:avLst/>
            <a:gdLst/>
            <a:ahLst/>
            <a:cxnLst/>
            <a:rect l="l" t="t" r="r" b="b"/>
            <a:pathLst>
              <a:path w="628718" h="584307">
                <a:moveTo>
                  <a:pt x="0" y="0"/>
                </a:moveTo>
                <a:lnTo>
                  <a:pt x="628718" y="0"/>
                </a:lnTo>
                <a:lnTo>
                  <a:pt x="628718" y="584307"/>
                </a:lnTo>
                <a:lnTo>
                  <a:pt x="0" y="584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3733283" y="2304662"/>
            <a:ext cx="5082739" cy="6244124"/>
            <a:chOff x="0" y="0"/>
            <a:chExt cx="1338664" cy="1644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8664" cy="1644543"/>
            </a:xfrm>
            <a:custGeom>
              <a:avLst/>
              <a:gdLst/>
              <a:ahLst/>
              <a:cxnLst/>
              <a:rect l="l" t="t" r="r" b="b"/>
              <a:pathLst>
                <a:path w="1338664" h="1644543">
                  <a:moveTo>
                    <a:pt x="0" y="0"/>
                  </a:moveTo>
                  <a:lnTo>
                    <a:pt x="1338664" y="0"/>
                  </a:lnTo>
                  <a:lnTo>
                    <a:pt x="1338664" y="1644543"/>
                  </a:lnTo>
                  <a:lnTo>
                    <a:pt x="0" y="1644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338664" cy="1692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611221" y="2304662"/>
            <a:ext cx="6244124" cy="624412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1583137" y="3282163"/>
            <a:ext cx="4337239" cy="4337221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631" r="-263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11491" y="5795206"/>
            <a:ext cx="628718" cy="584307"/>
          </a:xfrm>
          <a:custGeom>
            <a:avLst/>
            <a:gdLst/>
            <a:ahLst/>
            <a:cxnLst/>
            <a:rect l="l" t="t" r="r" b="b"/>
            <a:pathLst>
              <a:path w="628718" h="584307">
                <a:moveTo>
                  <a:pt x="0" y="0"/>
                </a:moveTo>
                <a:lnTo>
                  <a:pt x="628718" y="0"/>
                </a:lnTo>
                <a:lnTo>
                  <a:pt x="628718" y="584307"/>
                </a:lnTo>
                <a:lnTo>
                  <a:pt x="0" y="584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028700" y="6751002"/>
            <a:ext cx="6492240" cy="133350"/>
            <a:chOff x="0" y="0"/>
            <a:chExt cx="8656320" cy="177800"/>
          </a:xfrm>
        </p:grpSpPr>
        <p:sp>
          <p:nvSpPr>
            <p:cNvPr id="14" name="AutoShape 14"/>
            <p:cNvSpPr/>
            <p:nvPr/>
          </p:nvSpPr>
          <p:spPr>
            <a:xfrm>
              <a:off x="98620" y="88900"/>
              <a:ext cx="8557700" cy="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0" y="88900"/>
              <a:ext cx="1901659" cy="0"/>
            </a:xfrm>
            <a:prstGeom prst="line">
              <a:avLst/>
            </a:prstGeom>
            <a:ln w="177800" cap="rnd">
              <a:solidFill>
                <a:srgbClr val="FFC23A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1491" y="2797267"/>
            <a:ext cx="867406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 Committees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23600" y="4224327"/>
            <a:ext cx="8224972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Focused groups dedicated to specific areas of the Youth Exchange program.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23600" y="5551419"/>
            <a:ext cx="8224972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One representative from each Region</a:t>
            </a: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participates to ensure global perspective and inclusivity.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-2086423" y="8862860"/>
            <a:ext cx="7232737" cy="723273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6378143" y="-2074411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4" y="0"/>
                </a:moveTo>
                <a:lnTo>
                  <a:pt x="0" y="0"/>
                </a:lnTo>
                <a:lnTo>
                  <a:pt x="0" y="13258044"/>
                </a:lnTo>
                <a:lnTo>
                  <a:pt x="13258044" y="13258044"/>
                </a:lnTo>
                <a:lnTo>
                  <a:pt x="132580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268754" y="2304662"/>
            <a:ext cx="5082739" cy="6244124"/>
            <a:chOff x="0" y="0"/>
            <a:chExt cx="1338664" cy="164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38664" cy="1644543"/>
            </a:xfrm>
            <a:custGeom>
              <a:avLst/>
              <a:gdLst/>
              <a:ahLst/>
              <a:cxnLst/>
              <a:rect l="l" t="t" r="r" b="b"/>
              <a:pathLst>
                <a:path w="1338664" h="1644543">
                  <a:moveTo>
                    <a:pt x="0" y="0"/>
                  </a:moveTo>
                  <a:lnTo>
                    <a:pt x="1338664" y="0"/>
                  </a:lnTo>
                  <a:lnTo>
                    <a:pt x="1338664" y="1644543"/>
                  </a:lnTo>
                  <a:lnTo>
                    <a:pt x="0" y="1644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338664" cy="1692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146692" y="2304662"/>
            <a:ext cx="6244124" cy="62441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118609" y="3282163"/>
            <a:ext cx="4337239" cy="4337221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41253" t="-1305" r="-42751" b="-45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3635131"/>
            <a:ext cx="10733305" cy="919480"/>
            <a:chOff x="0" y="0"/>
            <a:chExt cx="14311073" cy="12259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93200" y="-76200"/>
              <a:ext cx="13117873" cy="1302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Provide Guidance to Regional Groups -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help them find effective ways to support their Districts and Multi-Districts.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1491" y="4800496"/>
            <a:ext cx="10750514" cy="1910080"/>
            <a:chOff x="0" y="0"/>
            <a:chExt cx="14334018" cy="25467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16145" y="-76200"/>
              <a:ext cx="13117873" cy="2622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Two-Level Communication Strategy</a:t>
              </a:r>
            </a:p>
            <a:p>
              <a:pPr marL="604521" lvl="1" indent="-302261" algn="l">
                <a:lnSpc>
                  <a:spcPts val="3920"/>
                </a:lnSpc>
                <a:buFont typeface="Arial"/>
                <a:buChar char="•"/>
              </a:pP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Internal: For people directly involved in RYE. </a:t>
              </a:r>
            </a:p>
            <a:p>
              <a:pPr marL="604521" lvl="1" indent="-302261" algn="l">
                <a:lnSpc>
                  <a:spcPts val="3920"/>
                </a:lnSpc>
                <a:buFont typeface="Arial"/>
                <a:buChar char="•"/>
              </a:pP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External: For Rotarians and non-Rotarians interested in learning more about RYE.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11491" y="6958226"/>
            <a:ext cx="10733305" cy="919480"/>
            <a:chOff x="0" y="0"/>
            <a:chExt cx="14311073" cy="12259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93200" y="-76200"/>
              <a:ext cx="13117873" cy="1302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Partner with RI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Define possible guidelines and roles for conferences worldwide.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11491" y="8125356"/>
            <a:ext cx="10733305" cy="1414780"/>
            <a:chOff x="0" y="0"/>
            <a:chExt cx="14311073" cy="18863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193200" y="-76200"/>
              <a:ext cx="13117873" cy="1962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Institute-Level Engagement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Advocate for the Youth Exchange Program training to be a mandatory topic for future leaders.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2171312"/>
            <a:ext cx="993367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Marketing Committee</a:t>
            </a:r>
          </a:p>
        </p:txBody>
      </p:sp>
      <p:sp>
        <p:nvSpPr>
          <p:cNvPr id="25" name="Freeform 25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6378143" y="-2074411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4" y="0"/>
                </a:moveTo>
                <a:lnTo>
                  <a:pt x="0" y="0"/>
                </a:lnTo>
                <a:lnTo>
                  <a:pt x="0" y="13258044"/>
                </a:lnTo>
                <a:lnTo>
                  <a:pt x="13258044" y="13258044"/>
                </a:lnTo>
                <a:lnTo>
                  <a:pt x="132580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268754" y="2304662"/>
            <a:ext cx="5082739" cy="6244124"/>
            <a:chOff x="0" y="0"/>
            <a:chExt cx="1338664" cy="164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38664" cy="1644543"/>
            </a:xfrm>
            <a:custGeom>
              <a:avLst/>
              <a:gdLst/>
              <a:ahLst/>
              <a:cxnLst/>
              <a:rect l="l" t="t" r="r" b="b"/>
              <a:pathLst>
                <a:path w="1338664" h="1644543">
                  <a:moveTo>
                    <a:pt x="0" y="0"/>
                  </a:moveTo>
                  <a:lnTo>
                    <a:pt x="1338664" y="0"/>
                  </a:lnTo>
                  <a:lnTo>
                    <a:pt x="1338664" y="1644543"/>
                  </a:lnTo>
                  <a:lnTo>
                    <a:pt x="0" y="1644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338664" cy="1692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146692" y="2304662"/>
            <a:ext cx="6244124" cy="62441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118609" y="3282163"/>
            <a:ext cx="4337239" cy="4337221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3499" r="-673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3635131"/>
            <a:ext cx="10733305" cy="919480"/>
            <a:chOff x="0" y="0"/>
            <a:chExt cx="14311073" cy="12259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93200" y="-76200"/>
              <a:ext cx="13117873" cy="1302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Monitor and Harmonise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Review insurance requirements across regions and address potential issues proactively.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1491" y="4800496"/>
            <a:ext cx="10750514" cy="919480"/>
            <a:chOff x="0" y="0"/>
            <a:chExt cx="14334018" cy="12259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16145" y="-76200"/>
              <a:ext cx="13117873" cy="1302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Learn by Doing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Adapt and refine policies based on emerging challenges (e.g., lessons learned from COVID).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2086423" y="8862860"/>
            <a:ext cx="7232737" cy="723273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2171312"/>
            <a:ext cx="993367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Insurance Committee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6378143" y="-2220673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4" y="0"/>
                </a:moveTo>
                <a:lnTo>
                  <a:pt x="0" y="0"/>
                </a:lnTo>
                <a:lnTo>
                  <a:pt x="0" y="13258043"/>
                </a:lnTo>
                <a:lnTo>
                  <a:pt x="13258044" y="13258043"/>
                </a:lnTo>
                <a:lnTo>
                  <a:pt x="132580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268754" y="2304662"/>
            <a:ext cx="5082739" cy="6244124"/>
            <a:chOff x="0" y="0"/>
            <a:chExt cx="1338664" cy="164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38664" cy="1644543"/>
            </a:xfrm>
            <a:custGeom>
              <a:avLst/>
              <a:gdLst/>
              <a:ahLst/>
              <a:cxnLst/>
              <a:rect l="l" t="t" r="r" b="b"/>
              <a:pathLst>
                <a:path w="1338664" h="1644543">
                  <a:moveTo>
                    <a:pt x="0" y="0"/>
                  </a:moveTo>
                  <a:lnTo>
                    <a:pt x="1338664" y="0"/>
                  </a:lnTo>
                  <a:lnTo>
                    <a:pt x="1338664" y="1644543"/>
                  </a:lnTo>
                  <a:lnTo>
                    <a:pt x="0" y="1644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338664" cy="1692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146692" y="2304662"/>
            <a:ext cx="6244124" cy="62441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118609" y="3282163"/>
            <a:ext cx="4337239" cy="4337221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39035" r="-390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3635131"/>
            <a:ext cx="10733305" cy="919480"/>
            <a:chOff x="0" y="0"/>
            <a:chExt cx="14311073" cy="12259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93200" y="-76200"/>
              <a:ext cx="13117873" cy="1302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Partner with RI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Assist in creating and reviewing online courses for Youth Exchange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1491" y="4800496"/>
            <a:ext cx="10750514" cy="1414780"/>
            <a:chOff x="0" y="0"/>
            <a:chExt cx="14334018" cy="18863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16145" y="-76200"/>
              <a:ext cx="13117873" cy="1962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Learn by Doing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Empower Districts &amp; Multidistricts – Support them in delivering these courses to everyone involved in Youth Programs worldwide.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11491" y="6462926"/>
            <a:ext cx="10733305" cy="1414780"/>
            <a:chOff x="0" y="0"/>
            <a:chExt cx="14311073" cy="18863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93200" y="-76200"/>
              <a:ext cx="13117873" cy="1962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Support Rotary Leadership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Help Regional groups ensure that DGs and DGNs. complete their mandatory learning on Youth Exchange.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22038" y="7834526"/>
            <a:ext cx="8402837" cy="7232737"/>
            <a:chOff x="0" y="0"/>
            <a:chExt cx="944293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44293" cy="812800"/>
            </a:xfrm>
            <a:custGeom>
              <a:avLst/>
              <a:gdLst/>
              <a:ahLst/>
              <a:cxnLst/>
              <a:rect l="l" t="t" r="r" b="b"/>
              <a:pathLst>
                <a:path w="944293" h="812800">
                  <a:moveTo>
                    <a:pt x="472147" y="0"/>
                  </a:moveTo>
                  <a:cubicBezTo>
                    <a:pt x="211387" y="0"/>
                    <a:pt x="0" y="181951"/>
                    <a:pt x="0" y="406400"/>
                  </a:cubicBezTo>
                  <a:cubicBezTo>
                    <a:pt x="0" y="630849"/>
                    <a:pt x="211387" y="812800"/>
                    <a:pt x="472147" y="812800"/>
                  </a:cubicBezTo>
                  <a:cubicBezTo>
                    <a:pt x="732906" y="812800"/>
                    <a:pt x="944293" y="630849"/>
                    <a:pt x="944293" y="406400"/>
                  </a:cubicBezTo>
                  <a:cubicBezTo>
                    <a:pt x="944293" y="181951"/>
                    <a:pt x="732906" y="0"/>
                    <a:pt x="472147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528" y="28575"/>
              <a:ext cx="767238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2171312"/>
            <a:ext cx="993367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Online Course Review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75940" y="8344431"/>
            <a:ext cx="5089307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Visit the Rotary Learning  Centre for courses related to RYE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6936" y="9263794"/>
            <a:ext cx="6544889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0"/>
              </a:lnSpc>
            </a:pPr>
            <a:r>
              <a:rPr lang="en-US" sz="2900" b="1" u="sng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  <a:hlinkClick r:id="rId8" tooltip="https://learn.rotary.org/pages/36/course-catalogs"/>
              </a:rPr>
              <a:t>https://learn.rotary.org/pages/36/course-catalogs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46692" y="2304662"/>
            <a:ext cx="6244124" cy="62441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6378143" y="-2074411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4" y="0"/>
                </a:moveTo>
                <a:lnTo>
                  <a:pt x="0" y="0"/>
                </a:lnTo>
                <a:lnTo>
                  <a:pt x="0" y="13258044"/>
                </a:lnTo>
                <a:lnTo>
                  <a:pt x="13258044" y="13258044"/>
                </a:lnTo>
                <a:lnTo>
                  <a:pt x="132580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5268754" y="2304662"/>
            <a:ext cx="5082739" cy="6244124"/>
            <a:chOff x="0" y="0"/>
            <a:chExt cx="1338664" cy="16445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38664" cy="1644543"/>
            </a:xfrm>
            <a:custGeom>
              <a:avLst/>
              <a:gdLst/>
              <a:ahLst/>
              <a:cxnLst/>
              <a:rect l="l" t="t" r="r" b="b"/>
              <a:pathLst>
                <a:path w="1338664" h="1644543">
                  <a:moveTo>
                    <a:pt x="0" y="0"/>
                  </a:moveTo>
                  <a:lnTo>
                    <a:pt x="1338664" y="0"/>
                  </a:lnTo>
                  <a:lnTo>
                    <a:pt x="1338664" y="1644543"/>
                  </a:lnTo>
                  <a:lnTo>
                    <a:pt x="0" y="1644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338664" cy="1692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118609" y="3282163"/>
            <a:ext cx="4337239" cy="4337221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39450" r="-3832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3635131"/>
            <a:ext cx="10733305" cy="919480"/>
            <a:chOff x="0" y="0"/>
            <a:chExt cx="14311073" cy="12259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93200" y="-76200"/>
              <a:ext cx="13117873" cy="1302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Global Harmonisation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Align application documents for all programs at a worldwide level.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1491" y="4800496"/>
            <a:ext cx="10750514" cy="919480"/>
            <a:chOff x="0" y="0"/>
            <a:chExt cx="14334018" cy="12259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16145" y="-76200"/>
              <a:ext cx="13117873" cy="1302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Best Practice Sharing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Exchange proven approaches for visas and all pre-departure documentation.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5967626"/>
            <a:ext cx="10733305" cy="919480"/>
            <a:chOff x="0" y="0"/>
            <a:chExt cx="14311073" cy="12259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8291" cy="779076"/>
            </a:xfrm>
            <a:custGeom>
              <a:avLst/>
              <a:gdLst/>
              <a:ahLst/>
              <a:cxnLst/>
              <a:rect l="l" t="t" r="r" b="b"/>
              <a:pathLst>
                <a:path w="838291" h="779076">
                  <a:moveTo>
                    <a:pt x="0" y="0"/>
                  </a:moveTo>
                  <a:lnTo>
                    <a:pt x="838291" y="0"/>
                  </a:lnTo>
                  <a:lnTo>
                    <a:pt x="838291" y="779076"/>
                  </a:lnTo>
                  <a:lnTo>
                    <a:pt x="0" y="779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93200" y="-76200"/>
              <a:ext cx="13117873" cy="1302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Local Adaptation – </a:t>
              </a: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Ensure compliance with regional laws and requirements (e.g., GDPR).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086423" y="8862860"/>
            <a:ext cx="7232737" cy="723273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2171312"/>
            <a:ext cx="12929172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spc="-174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Uniform Exchange Agreement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9144000" y="-2504532"/>
            <a:ext cx="13258043" cy="13258043"/>
          </a:xfrm>
          <a:custGeom>
            <a:avLst/>
            <a:gdLst/>
            <a:ahLst/>
            <a:cxnLst/>
            <a:rect l="l" t="t" r="r" b="b"/>
            <a:pathLst>
              <a:path w="13258043" h="13258043">
                <a:moveTo>
                  <a:pt x="13258043" y="0"/>
                </a:moveTo>
                <a:lnTo>
                  <a:pt x="0" y="0"/>
                </a:lnTo>
                <a:lnTo>
                  <a:pt x="0" y="13258044"/>
                </a:lnTo>
                <a:lnTo>
                  <a:pt x="13258043" y="13258044"/>
                </a:lnTo>
                <a:lnTo>
                  <a:pt x="132580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11491" y="2261023"/>
            <a:ext cx="5581868" cy="5764954"/>
            <a:chOff x="0" y="0"/>
            <a:chExt cx="6350000" cy="6558280"/>
          </a:xfrm>
        </p:grpSpPr>
        <p:sp>
          <p:nvSpPr>
            <p:cNvPr id="4" name="Freeform 4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4"/>
              <a:stretch>
                <a:fillRect l="-27567" r="-275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56652" y="6918399"/>
            <a:ext cx="1445294" cy="0"/>
          </a:xfrm>
          <a:prstGeom prst="line">
            <a:avLst/>
          </a:prstGeom>
          <a:ln w="38100" cap="flat">
            <a:solidFill>
              <a:srgbClr val="FFC23A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2156653" y="7454481"/>
            <a:ext cx="7232737" cy="723273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2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568209" y="8025977"/>
            <a:ext cx="2409625" cy="1991003"/>
          </a:xfrm>
          <a:custGeom>
            <a:avLst/>
            <a:gdLst/>
            <a:ahLst/>
            <a:cxnLst/>
            <a:rect l="l" t="t" r="r" b="b"/>
            <a:pathLst>
              <a:path w="2409625" h="1991003">
                <a:moveTo>
                  <a:pt x="0" y="0"/>
                </a:moveTo>
                <a:lnTo>
                  <a:pt x="2409625" y="0"/>
                </a:lnTo>
                <a:lnTo>
                  <a:pt x="2409625" y="1991003"/>
                </a:lnTo>
                <a:lnTo>
                  <a:pt x="0" y="19910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675759" y="981075"/>
            <a:ext cx="32246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COREL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2907" y="3418122"/>
            <a:ext cx="9838405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7015383" y="2156248"/>
            <a:ext cx="9933670" cy="863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Get involved with COREL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15383" y="3155737"/>
            <a:ext cx="9525590" cy="297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Have ideas, questions, or challenges? Contact COREL through your Regional Leader — we’re here to help.</a:t>
            </a:r>
          </a:p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Let’s work together to strengthen Rotary Youth Exchange worldwide.</a:t>
            </a:r>
          </a:p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Your input helps us innovate, harmonise, and solve problems for RYE everywhere.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15383" y="6375474"/>
            <a:ext cx="9525590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799">
                <a:solidFill>
                  <a:srgbClr val="FFF67B"/>
                </a:solidFill>
                <a:latin typeface="Roboto"/>
                <a:ea typeface="Roboto"/>
                <a:cs typeface="Roboto"/>
                <a:sym typeface="Roboto"/>
              </a:rPr>
              <a:t>We’re ready to work for you and with you </a:t>
            </a:r>
          </a:p>
          <a:p>
            <a:pPr algn="ctr">
              <a:lnSpc>
                <a:spcPts val="4559"/>
              </a:lnSpc>
            </a:pPr>
            <a:r>
              <a:rPr lang="en-US" sz="3799">
                <a:solidFill>
                  <a:srgbClr val="FFF67B"/>
                </a:solidFill>
                <a:latin typeface="Roboto"/>
                <a:ea typeface="Roboto"/>
                <a:cs typeface="Roboto"/>
                <a:sym typeface="Roboto"/>
              </a:rPr>
              <a:t>— all over the world! 🌍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28700" y="1062095"/>
            <a:ext cx="447240" cy="234836"/>
          </a:xfrm>
          <a:custGeom>
            <a:avLst/>
            <a:gdLst/>
            <a:ahLst/>
            <a:cxnLst/>
            <a:rect l="l" t="t" r="r" b="b"/>
            <a:pathLst>
              <a:path w="447240" h="234836">
                <a:moveTo>
                  <a:pt x="0" y="0"/>
                </a:moveTo>
                <a:lnTo>
                  <a:pt x="447240" y="0"/>
                </a:lnTo>
                <a:lnTo>
                  <a:pt x="447240" y="234835"/>
                </a:lnTo>
                <a:lnTo>
                  <a:pt x="0" y="2348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Office PowerPoint</Application>
  <PresentationFormat>Custom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Roboto Bold</vt:lpstr>
      <vt:lpstr>Canva Sans Bold</vt:lpstr>
      <vt:lpstr>Roboto</vt:lpstr>
      <vt:lpstr>Arial</vt:lpstr>
      <vt:lpstr>Calibri</vt:lpstr>
      <vt:lpstr>Lexend Deca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Yellow Company Profile Presentation</dc:title>
  <cp:lastModifiedBy>IT Ed-Equity</cp:lastModifiedBy>
  <cp:revision>1</cp:revision>
  <dcterms:created xsi:type="dcterms:W3CDTF">2006-08-16T00:00:00Z</dcterms:created>
  <dcterms:modified xsi:type="dcterms:W3CDTF">2026-02-09T12:11:36Z</dcterms:modified>
  <dc:identifier>DAGv840X_F4</dc:identifier>
</cp:coreProperties>
</file>